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61" r:id="rId2"/>
    <p:sldId id="257" r:id="rId3"/>
    <p:sldId id="283" r:id="rId4"/>
    <p:sldId id="285" r:id="rId5"/>
    <p:sldId id="259" r:id="rId6"/>
    <p:sldId id="260" r:id="rId7"/>
    <p:sldId id="286" r:id="rId8"/>
    <p:sldId id="279" r:id="rId9"/>
    <p:sldId id="263" r:id="rId10"/>
    <p:sldId id="278" r:id="rId11"/>
    <p:sldId id="281" r:id="rId12"/>
    <p:sldId id="258" r:id="rId13"/>
    <p:sldId id="282" r:id="rId14"/>
    <p:sldId id="256" r:id="rId15"/>
    <p:sldId id="264" r:id="rId16"/>
    <p:sldId id="265" r:id="rId17"/>
    <p:sldId id="275" r:id="rId18"/>
    <p:sldId id="266" r:id="rId19"/>
    <p:sldId id="267" r:id="rId20"/>
    <p:sldId id="287" r:id="rId21"/>
    <p:sldId id="288" r:id="rId22"/>
    <p:sldId id="289" r:id="rId23"/>
    <p:sldId id="290" r:id="rId24"/>
    <p:sldId id="291" r:id="rId25"/>
    <p:sldId id="268" r:id="rId26"/>
    <p:sldId id="292" r:id="rId27"/>
  </p:sldIdLst>
  <p:sldSz cx="9144000" cy="5143500" type="screen16x9"/>
  <p:notesSz cx="6858000" cy="9144000"/>
  <p:embeddedFontLst>
    <p:embeddedFont>
      <p:font typeface="Jua" panose="020B0604020202020204" charset="-127"/>
      <p:regular r:id="rId29"/>
    </p:embeddedFont>
    <p:embeddedFont>
      <p:font typeface="Acre Medium" panose="00000600000000000000" pitchFamily="50" charset="0"/>
      <p:regular r:id="rId30"/>
    </p:embeddedFont>
    <p:embeddedFont>
      <p:font typeface="Algerian" panose="04020705040A02060702" pitchFamily="82" charset="0"/>
      <p:regular r:id="rId31"/>
    </p:embeddedFont>
    <p:embeddedFont>
      <p:font typeface="Bookman Old Style" panose="02050604050505020204" pitchFamily="18" charset="0"/>
      <p:regular r:id="rId32"/>
      <p:bold r:id="rId33"/>
      <p:italic r:id="rId34"/>
      <p:boldItalic r:id="rId35"/>
    </p:embeddedFont>
    <p:embeddedFont>
      <p:font typeface="Cinzel" panose="020B0604020202020204" charset="0"/>
      <p:regular r:id="rId36"/>
      <p:bold r:id="rId37"/>
    </p:embeddedFont>
    <p:embeddedFont>
      <p:font typeface="Inter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C2B"/>
    <a:srgbClr val="8A7974"/>
    <a:srgbClr val="B76747"/>
    <a:srgbClr val="B57A49"/>
    <a:srgbClr val="DE3B20"/>
    <a:srgbClr val="B518E6"/>
    <a:srgbClr val="E92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98A80D-FE67-47C6-B068-89B7F4544B17}">
  <a:tblStyle styleId="{A098A80D-FE67-47C6-B068-89B7F4544B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1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e02864a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e02864a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ee02864a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ee02864a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0ee02864a4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0ee02864a4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ee02864a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ee02864a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ee02864a4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ee02864a4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03d90df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03d90df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eb5cd01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eb5cd01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e02864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e02864a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0ee02864a4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0ee02864a4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eb5cd01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eb5cd01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b5cd01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b5cd01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ee02864a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ee02864a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 rot="-1961" flipH="1">
            <a:off x="5182100" y="1654015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 rot="-1961" flipH="1">
            <a:off x="5182100" y="3326227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2"/>
          </p:nvPr>
        </p:nvSpPr>
        <p:spPr>
          <a:xfrm>
            <a:off x="3193938" y="11808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193938" y="1568439"/>
            <a:ext cx="4090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3"/>
          </p:nvPr>
        </p:nvSpPr>
        <p:spPr>
          <a:xfrm>
            <a:off x="3193938" y="2381163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4"/>
          </p:nvPr>
        </p:nvSpPr>
        <p:spPr>
          <a:xfrm>
            <a:off x="3193938" y="2768721"/>
            <a:ext cx="4090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5"/>
          </p:nvPr>
        </p:nvSpPr>
        <p:spPr>
          <a:xfrm>
            <a:off x="3193938" y="3581450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6"/>
          </p:nvPr>
        </p:nvSpPr>
        <p:spPr>
          <a:xfrm>
            <a:off x="3193938" y="3969002"/>
            <a:ext cx="4090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1754750"/>
            <a:ext cx="24063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336885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3368850" y="1754750"/>
            <a:ext cx="24063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60177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017700" y="1754750"/>
            <a:ext cx="24063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2"/>
          </p:nvPr>
        </p:nvSpPr>
        <p:spPr>
          <a:xfrm>
            <a:off x="910498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10509" y="2200838"/>
            <a:ext cx="2468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3"/>
          </p:nvPr>
        </p:nvSpPr>
        <p:spPr>
          <a:xfrm>
            <a:off x="5765399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5765407" y="2200838"/>
            <a:ext cx="2468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5"/>
          </p:nvPr>
        </p:nvSpPr>
        <p:spPr>
          <a:xfrm>
            <a:off x="9104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6"/>
          </p:nvPr>
        </p:nvSpPr>
        <p:spPr>
          <a:xfrm>
            <a:off x="910498" y="3479013"/>
            <a:ext cx="2468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7"/>
          </p:nvPr>
        </p:nvSpPr>
        <p:spPr>
          <a:xfrm>
            <a:off x="57653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8"/>
          </p:nvPr>
        </p:nvSpPr>
        <p:spPr>
          <a:xfrm>
            <a:off x="5765396" y="3479013"/>
            <a:ext cx="2468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idx="2"/>
          </p:nvPr>
        </p:nvSpPr>
        <p:spPr>
          <a:xfrm>
            <a:off x="1680532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1680532" y="1713888"/>
            <a:ext cx="27417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1680525" y="375518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4"/>
          </p:nvPr>
        </p:nvSpPr>
        <p:spPr>
          <a:xfrm>
            <a:off x="1680532" y="4127887"/>
            <a:ext cx="27417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5"/>
          </p:nvPr>
        </p:nvSpPr>
        <p:spPr>
          <a:xfrm>
            <a:off x="1680532" y="2555565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6"/>
          </p:nvPr>
        </p:nvSpPr>
        <p:spPr>
          <a:xfrm>
            <a:off x="1680532" y="2913509"/>
            <a:ext cx="27417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7"/>
          </p:nvPr>
        </p:nvSpPr>
        <p:spPr>
          <a:xfrm>
            <a:off x="4725950" y="3708222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8"/>
          </p:nvPr>
        </p:nvSpPr>
        <p:spPr>
          <a:xfrm>
            <a:off x="4725957" y="4066163"/>
            <a:ext cx="27417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9"/>
          </p:nvPr>
        </p:nvSpPr>
        <p:spPr>
          <a:xfrm>
            <a:off x="4725951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3"/>
          </p:nvPr>
        </p:nvSpPr>
        <p:spPr>
          <a:xfrm>
            <a:off x="4725956" y="1713887"/>
            <a:ext cx="27417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14"/>
          </p:nvPr>
        </p:nvSpPr>
        <p:spPr>
          <a:xfrm>
            <a:off x="4725951" y="255556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5"/>
          </p:nvPr>
        </p:nvSpPr>
        <p:spPr>
          <a:xfrm>
            <a:off x="4725956" y="2913504"/>
            <a:ext cx="27417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marL="914400" lvl="1" indent="-29527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marL="1371600" lvl="2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marL="1828800" lvl="3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marL="2286000" lvl="4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marL="2743200" lvl="5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marL="3200400" lvl="6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marL="3657600" lvl="7" indent="-29527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marL="4114800" lvl="8" indent="-29527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31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sz="3100" b="1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5" r:id="rId12"/>
    <p:sldLayoutId id="2147483666" r:id="rId13"/>
    <p:sldLayoutId id="2147483667" r:id="rId14"/>
    <p:sldLayoutId id="2147483668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1374937" y="1401635"/>
            <a:ext cx="6394125" cy="164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dirty="0" err="1">
                <a:solidFill>
                  <a:srgbClr val="FAF9EC"/>
                </a:solidFill>
                <a:effectLst/>
                <a:latin typeface="Algerian" panose="04020705040A02060702" pitchFamily="8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</a:t>
            </a:r>
            <a:r>
              <a:rPr lang="en-US" sz="8800" b="1" i="0" u="none" strike="noStrike" dirty="0" err="1">
                <a:solidFill>
                  <a:srgbClr val="00B0F0"/>
                </a:solidFill>
                <a:effectLst/>
                <a:latin typeface="Algerian" panose="04020705040A02060702" pitchFamily="8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ify</a:t>
            </a:r>
            <a:endParaRPr sz="88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240" name="Google Shape;240;p40"/>
          <p:cNvSpPr txBox="1">
            <a:spLocks noGrp="1"/>
          </p:cNvSpPr>
          <p:nvPr>
            <p:ph type="subTitle" idx="1"/>
          </p:nvPr>
        </p:nvSpPr>
        <p:spPr>
          <a:xfrm>
            <a:off x="2616384" y="3050224"/>
            <a:ext cx="3911230" cy="520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cre Medium" panose="00000600000000000000" pitchFamily="50" charset="0"/>
              </a:rPr>
              <a:t>Website to watch movies</a:t>
            </a:r>
            <a:endParaRPr sz="2400" dirty="0">
              <a:latin typeface="Acre Medium" panose="000006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AF592-1FED-13A7-10A3-EB942DE1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46E7A3-E175-EF88-D77F-1034D59AA0D7}"/>
              </a:ext>
            </a:extLst>
          </p:cNvPr>
          <p:cNvSpPr txBox="1"/>
          <p:nvPr/>
        </p:nvSpPr>
        <p:spPr>
          <a:xfrm>
            <a:off x="0" y="0"/>
            <a:ext cx="9144000" cy="45858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3200" b="1" i="1" dirty="0">
                <a:solidFill>
                  <a:srgbClr val="652C2B"/>
                </a:solidFill>
                <a:latin typeface="Algerian" panose="04020705040A02060702" pitchFamily="82" charset="0"/>
              </a:rPr>
              <a:t> </a:t>
            </a:r>
          </a:p>
          <a:p>
            <a:r>
              <a:rPr lang="en-US" sz="3200" b="1" i="1" dirty="0">
                <a:solidFill>
                  <a:srgbClr val="652C2B"/>
                </a:solidFill>
                <a:latin typeface="Algerian" panose="04020705040A02060702" pitchFamily="82" charset="0"/>
              </a:rPr>
              <a:t>      </a:t>
            </a:r>
            <a:r>
              <a:rPr lang="en-US" sz="3600" b="1" i="1" dirty="0">
                <a:solidFill>
                  <a:srgbClr val="652C2B"/>
                </a:solidFill>
                <a:latin typeface="Algerian" panose="04020705040A02060702" pitchFamily="82" charset="0"/>
              </a:rPr>
              <a:t>SHOW PAGE </a:t>
            </a:r>
          </a:p>
          <a:p>
            <a:pPr algn="r"/>
            <a:endParaRPr lang="en-US" sz="3200" b="1" i="1" dirty="0">
              <a:solidFill>
                <a:srgbClr val="652C2B"/>
              </a:solidFill>
              <a:latin typeface="Algerian" panose="04020705040A02060702" pitchFamily="82" charset="0"/>
            </a:endParaRPr>
          </a:p>
          <a:p>
            <a:pPr marL="571500" indent="-571500">
              <a:buClr>
                <a:srgbClr val="652C2B"/>
              </a:buClr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tx1">
                    <a:lumMod val="25000"/>
                    <a:lumOff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Video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oynatıcı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var .</a:t>
            </a:r>
          </a:p>
          <a:p>
            <a:pPr>
              <a:buClr>
                <a:srgbClr val="652C2B"/>
              </a:buClr>
            </a:pPr>
            <a:endParaRPr lang="en-US" sz="3200" dirty="0">
              <a:solidFill>
                <a:schemeClr val="tx1">
                  <a:lumMod val="25000"/>
                  <a:lumOff val="75000"/>
                </a:schemeClr>
              </a:solidFill>
              <a:latin typeface="Acre Medium" panose="00000600000000000000" pitchFamily="50" charset="0"/>
            </a:endParaRPr>
          </a:p>
          <a:p>
            <a:pPr marL="571500" indent="-571500">
              <a:buClr>
                <a:srgbClr val="652C2B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Gösterilen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özellikleri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vardır</a:t>
            </a:r>
            <a:endParaRPr lang="en-US" sz="3200" dirty="0">
              <a:solidFill>
                <a:schemeClr val="tx1">
                  <a:lumMod val="25000"/>
                  <a:lumOff val="75000"/>
                </a:schemeClr>
              </a:solidFill>
              <a:latin typeface="Acre Medium" panose="00000600000000000000" pitchFamily="50" charset="0"/>
            </a:endParaRPr>
          </a:p>
          <a:p>
            <a:pPr>
              <a:buClr>
                <a:srgbClr val="652C2B"/>
              </a:buClr>
            </a:pP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    ( film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adı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, film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açıklaması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, film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reytingi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</a:p>
          <a:p>
            <a:pPr>
              <a:buClr>
                <a:srgbClr val="652C2B"/>
              </a:buClr>
            </a:pP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     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ve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çıkış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yılı</a:t>
            </a:r>
            <a:r>
              <a:rPr lang="en-US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) </a:t>
            </a:r>
          </a:p>
          <a:p>
            <a:endParaRPr lang="ar-SY" sz="3200" dirty="0"/>
          </a:p>
        </p:txBody>
      </p:sp>
    </p:spTree>
    <p:extLst>
      <p:ext uri="{BB962C8B-B14F-4D97-AF65-F5344CB8AC3E}">
        <p14:creationId xmlns:p14="http://schemas.microsoft.com/office/powerpoint/2010/main" val="253720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0E8705-17E1-C329-1417-BFE3B510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2AFA0E-A4BF-E492-AF0A-CFB337D94B23}"/>
              </a:ext>
            </a:extLst>
          </p:cNvPr>
          <p:cNvSpPr txBox="1"/>
          <p:nvPr/>
        </p:nvSpPr>
        <p:spPr>
          <a:xfrm>
            <a:off x="0" y="0"/>
            <a:ext cx="9144000" cy="38472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sz="3600" dirty="0">
              <a:solidFill>
                <a:srgbClr val="652C2B"/>
              </a:solidFill>
              <a:latin typeface="Algerian" panose="04020705040A02060702" pitchFamily="82" charset="0"/>
            </a:endParaRPr>
          </a:p>
          <a:p>
            <a:r>
              <a:rPr lang="en-US" sz="3600" b="1" i="1" dirty="0">
                <a:solidFill>
                  <a:srgbClr val="652C2B"/>
                </a:solidFill>
                <a:latin typeface="Algerian" panose="04020705040A02060702" pitchFamily="82" charset="0"/>
              </a:rPr>
              <a:t>FAVORITE MOVIES PAGE</a:t>
            </a:r>
          </a:p>
          <a:p>
            <a:endParaRPr lang="en-US" sz="3600" b="1" i="1" dirty="0">
              <a:solidFill>
                <a:srgbClr val="652C2B"/>
              </a:solidFill>
              <a:latin typeface="Algerian" panose="04020705040A02060702" pitchFamily="82" charset="0"/>
            </a:endParaRPr>
          </a:p>
          <a:p>
            <a:pPr marL="571500" indent="-571500">
              <a:buClr>
                <a:srgbClr val="652C2B"/>
              </a:buClr>
              <a:buFont typeface="Wingdings" panose="05000000000000000000" pitchFamily="2" charset="2"/>
              <a:buChar char="v"/>
            </a:pPr>
            <a:r>
              <a:rPr lang="en-US" sz="3600" b="1" i="1" dirty="0">
                <a:solidFill>
                  <a:schemeClr val="tx1">
                    <a:lumMod val="25000"/>
                    <a:lumOff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Kullanıcının</a:t>
            </a: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beğendiği</a:t>
            </a:r>
            <a:endParaRPr lang="en-US" sz="3200" b="1" dirty="0">
              <a:solidFill>
                <a:schemeClr val="tx1">
                  <a:lumMod val="25000"/>
                  <a:lumOff val="75000"/>
                </a:schemeClr>
              </a:solidFill>
              <a:latin typeface="Acre Medium" panose="00000600000000000000" pitchFamily="50" charset="0"/>
            </a:endParaRPr>
          </a:p>
          <a:p>
            <a:pPr>
              <a:buClr>
                <a:srgbClr val="652C2B"/>
              </a:buClr>
            </a:pP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   </a:t>
            </a:r>
          </a:p>
          <a:p>
            <a:pPr>
              <a:buClr>
                <a:srgbClr val="652C2B"/>
              </a:buClr>
            </a:pP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    </a:t>
            </a:r>
            <a:r>
              <a:rPr lang="en-US" sz="32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tüm</a:t>
            </a: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filmleri</a:t>
            </a: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32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görüntüler</a:t>
            </a:r>
            <a:r>
              <a:rPr lang="en-US" sz="32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.</a:t>
            </a:r>
          </a:p>
          <a:p>
            <a:pPr>
              <a:buClr>
                <a:srgbClr val="652C2B"/>
              </a:buClr>
            </a:pPr>
            <a:r>
              <a:rPr lang="en-US" sz="3600" b="1" i="1" dirty="0">
                <a:solidFill>
                  <a:schemeClr val="tx1">
                    <a:lumMod val="25000"/>
                    <a:lumOff val="75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24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FB5C8-4ED3-C0C7-199D-680BA4FE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5B81F7-467D-495F-B56B-26E9A5E4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5695B7-413A-2010-A4A9-0046F4B8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4"/>
          <p:cNvSpPr txBox="1">
            <a:spLocks noGrp="1"/>
          </p:cNvSpPr>
          <p:nvPr>
            <p:ph type="subTitle" idx="1"/>
          </p:nvPr>
        </p:nvSpPr>
        <p:spPr>
          <a:xfrm>
            <a:off x="5506423" y="2571750"/>
            <a:ext cx="3464041" cy="1021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652C2B"/>
                </a:solidFill>
                <a:latin typeface="Algerian" panose="04020705040A02060702" pitchFamily="82" charset="0"/>
              </a:rPr>
              <a:t>DASHBOARD</a:t>
            </a:r>
            <a:endParaRPr sz="4400" b="1" dirty="0">
              <a:solidFill>
                <a:srgbClr val="652C2B"/>
              </a:solidFill>
              <a:latin typeface="Algerian" panose="04020705040A02060702" pitchFamily="82" charset="0"/>
            </a:endParaRPr>
          </a:p>
        </p:txBody>
      </p:sp>
      <p:sp>
        <p:nvSpPr>
          <p:cNvPr id="934" name="Google Shape;934;p54"/>
          <p:cNvSpPr/>
          <p:nvPr/>
        </p:nvSpPr>
        <p:spPr>
          <a:xfrm>
            <a:off x="6474219" y="367094"/>
            <a:ext cx="1968963" cy="15818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8A7974"/>
                </a:solidFill>
                <a:latin typeface="Cinzel" panose="020B0604020202020204" charset="0"/>
              </a:rPr>
              <a:t>02</a:t>
            </a:r>
            <a:endParaRPr sz="11000" b="1" dirty="0">
              <a:solidFill>
                <a:srgbClr val="8A7974"/>
              </a:solidFill>
              <a:latin typeface="Cinzel" panose="020B0604020202020204" charset="0"/>
            </a:endParaRPr>
          </a:p>
        </p:txBody>
      </p:sp>
      <p:grpSp>
        <p:nvGrpSpPr>
          <p:cNvPr id="950" name="Google Shape;950;p54"/>
          <p:cNvGrpSpPr/>
          <p:nvPr/>
        </p:nvGrpSpPr>
        <p:grpSpPr>
          <a:xfrm>
            <a:off x="4394422" y="3899481"/>
            <a:ext cx="355161" cy="162437"/>
            <a:chOff x="1623534" y="2834668"/>
            <a:chExt cx="355161" cy="162437"/>
          </a:xfrm>
        </p:grpSpPr>
        <p:sp>
          <p:nvSpPr>
            <p:cNvPr id="951" name="Google Shape;951;p54"/>
            <p:cNvSpPr/>
            <p:nvPr/>
          </p:nvSpPr>
          <p:spPr>
            <a:xfrm>
              <a:off x="1669585" y="2877443"/>
              <a:ext cx="10380" cy="10411"/>
            </a:xfrm>
            <a:custGeom>
              <a:avLst/>
              <a:gdLst/>
              <a:ahLst/>
              <a:cxnLst/>
              <a:rect l="l" t="t" r="r" b="b"/>
              <a:pathLst>
                <a:path w="339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1686885" y="2877443"/>
              <a:ext cx="10472" cy="10411"/>
            </a:xfrm>
            <a:custGeom>
              <a:avLst/>
              <a:gdLst/>
              <a:ahLst/>
              <a:cxnLst/>
              <a:rect l="l" t="t" r="r" b="b"/>
              <a:pathLst>
                <a:path w="342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1652194" y="2877443"/>
              <a:ext cx="10472" cy="10411"/>
            </a:xfrm>
            <a:custGeom>
              <a:avLst/>
              <a:gdLst/>
              <a:ahLst/>
              <a:cxnLst/>
              <a:rect l="l" t="t" r="r" b="b"/>
              <a:pathLst>
                <a:path w="342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2" y="340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1876510" y="2877443"/>
              <a:ext cx="75478" cy="10411"/>
            </a:xfrm>
            <a:custGeom>
              <a:avLst/>
              <a:gdLst/>
              <a:ahLst/>
              <a:cxnLst/>
              <a:rect l="l" t="t" r="r" b="b"/>
              <a:pathLst>
                <a:path w="2465" h="340" extrusionOk="0">
                  <a:moveTo>
                    <a:pt x="1" y="1"/>
                  </a:moveTo>
                  <a:lnTo>
                    <a:pt x="1" y="340"/>
                  </a:lnTo>
                  <a:lnTo>
                    <a:pt x="2465" y="340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1841849" y="2877443"/>
              <a:ext cx="10441" cy="10411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1859210" y="2877443"/>
              <a:ext cx="10411" cy="10411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39" y="340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1623534" y="2834668"/>
              <a:ext cx="355161" cy="100189"/>
            </a:xfrm>
            <a:custGeom>
              <a:avLst/>
              <a:gdLst/>
              <a:ahLst/>
              <a:cxnLst/>
              <a:rect l="l" t="t" r="r" b="b"/>
              <a:pathLst>
                <a:path w="11599" h="3272" extrusionOk="0">
                  <a:moveTo>
                    <a:pt x="4256" y="2197"/>
                  </a:moveTo>
                  <a:lnTo>
                    <a:pt x="4256" y="2295"/>
                  </a:lnTo>
                  <a:lnTo>
                    <a:pt x="4258" y="2295"/>
                  </a:lnTo>
                  <a:lnTo>
                    <a:pt x="4068" y="2485"/>
                  </a:lnTo>
                  <a:lnTo>
                    <a:pt x="1569" y="2485"/>
                  </a:lnTo>
                  <a:lnTo>
                    <a:pt x="1379" y="2295"/>
                  </a:lnTo>
                  <a:lnTo>
                    <a:pt x="1379" y="2197"/>
                  </a:lnTo>
                  <a:close/>
                  <a:moveTo>
                    <a:pt x="10174" y="2197"/>
                  </a:moveTo>
                  <a:lnTo>
                    <a:pt x="10174" y="2295"/>
                  </a:lnTo>
                  <a:lnTo>
                    <a:pt x="10176" y="2295"/>
                  </a:lnTo>
                  <a:lnTo>
                    <a:pt x="9986" y="2485"/>
                  </a:lnTo>
                  <a:lnTo>
                    <a:pt x="7487" y="2485"/>
                  </a:lnTo>
                  <a:lnTo>
                    <a:pt x="7297" y="2295"/>
                  </a:lnTo>
                  <a:lnTo>
                    <a:pt x="7297" y="2197"/>
                  </a:lnTo>
                  <a:close/>
                  <a:moveTo>
                    <a:pt x="3968" y="2822"/>
                  </a:moveTo>
                  <a:lnTo>
                    <a:pt x="3968" y="2929"/>
                  </a:lnTo>
                  <a:lnTo>
                    <a:pt x="1669" y="2929"/>
                  </a:lnTo>
                  <a:lnTo>
                    <a:pt x="1669" y="2822"/>
                  </a:lnTo>
                  <a:close/>
                  <a:moveTo>
                    <a:pt x="0" y="1"/>
                  </a:moveTo>
                  <a:lnTo>
                    <a:pt x="0" y="1630"/>
                  </a:lnTo>
                  <a:lnTo>
                    <a:pt x="569" y="2197"/>
                  </a:lnTo>
                  <a:lnTo>
                    <a:pt x="1038" y="2197"/>
                  </a:lnTo>
                  <a:lnTo>
                    <a:pt x="1038" y="2436"/>
                  </a:lnTo>
                  <a:lnTo>
                    <a:pt x="1328" y="2726"/>
                  </a:lnTo>
                  <a:lnTo>
                    <a:pt x="1328" y="3271"/>
                  </a:lnTo>
                  <a:lnTo>
                    <a:pt x="4305" y="3271"/>
                  </a:lnTo>
                  <a:lnTo>
                    <a:pt x="4305" y="2726"/>
                  </a:lnTo>
                  <a:lnTo>
                    <a:pt x="4595" y="2436"/>
                  </a:lnTo>
                  <a:lnTo>
                    <a:pt x="4595" y="2197"/>
                  </a:lnTo>
                  <a:lnTo>
                    <a:pt x="6958" y="2197"/>
                  </a:lnTo>
                  <a:lnTo>
                    <a:pt x="6958" y="2436"/>
                  </a:lnTo>
                  <a:lnTo>
                    <a:pt x="7248" y="2726"/>
                  </a:lnTo>
                  <a:lnTo>
                    <a:pt x="7248" y="3271"/>
                  </a:lnTo>
                  <a:lnTo>
                    <a:pt x="8272" y="3271"/>
                  </a:lnTo>
                  <a:lnTo>
                    <a:pt x="8272" y="2931"/>
                  </a:lnTo>
                  <a:lnTo>
                    <a:pt x="7589" y="2931"/>
                  </a:lnTo>
                  <a:lnTo>
                    <a:pt x="7589" y="2826"/>
                  </a:lnTo>
                  <a:lnTo>
                    <a:pt x="9886" y="2826"/>
                  </a:lnTo>
                  <a:lnTo>
                    <a:pt x="9886" y="2931"/>
                  </a:lnTo>
                  <a:lnTo>
                    <a:pt x="8612" y="2931"/>
                  </a:lnTo>
                  <a:lnTo>
                    <a:pt x="8612" y="3271"/>
                  </a:lnTo>
                  <a:lnTo>
                    <a:pt x="10227" y="3271"/>
                  </a:lnTo>
                  <a:lnTo>
                    <a:pt x="10227" y="2726"/>
                  </a:lnTo>
                  <a:lnTo>
                    <a:pt x="10517" y="2436"/>
                  </a:lnTo>
                  <a:lnTo>
                    <a:pt x="10517" y="2197"/>
                  </a:lnTo>
                  <a:lnTo>
                    <a:pt x="11133" y="2197"/>
                  </a:lnTo>
                  <a:lnTo>
                    <a:pt x="11598" y="1731"/>
                  </a:lnTo>
                  <a:lnTo>
                    <a:pt x="11598" y="952"/>
                  </a:lnTo>
                  <a:lnTo>
                    <a:pt x="3617" y="952"/>
                  </a:lnTo>
                  <a:lnTo>
                    <a:pt x="3617" y="1289"/>
                  </a:lnTo>
                  <a:lnTo>
                    <a:pt x="11260" y="1289"/>
                  </a:lnTo>
                  <a:lnTo>
                    <a:pt x="11260" y="1586"/>
                  </a:lnTo>
                  <a:lnTo>
                    <a:pt x="10990" y="1856"/>
                  </a:lnTo>
                  <a:lnTo>
                    <a:pt x="712" y="1856"/>
                  </a:lnTo>
                  <a:lnTo>
                    <a:pt x="341" y="1485"/>
                  </a:lnTo>
                  <a:lnTo>
                    <a:pt x="341" y="338"/>
                  </a:lnTo>
                  <a:lnTo>
                    <a:pt x="759" y="338"/>
                  </a:lnTo>
                  <a:lnTo>
                    <a:pt x="930" y="508"/>
                  </a:lnTo>
                  <a:lnTo>
                    <a:pt x="930" y="1115"/>
                  </a:lnTo>
                  <a:lnTo>
                    <a:pt x="1102" y="1287"/>
                  </a:lnTo>
                  <a:lnTo>
                    <a:pt x="3276" y="1287"/>
                  </a:lnTo>
                  <a:lnTo>
                    <a:pt x="3276" y="947"/>
                  </a:lnTo>
                  <a:lnTo>
                    <a:pt x="1269" y="947"/>
                  </a:lnTo>
                  <a:lnTo>
                    <a:pt x="1269" y="370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1723996" y="2959442"/>
              <a:ext cx="10472" cy="10411"/>
            </a:xfrm>
            <a:custGeom>
              <a:avLst/>
              <a:gdLst/>
              <a:ahLst/>
              <a:cxnLst/>
              <a:rect l="l" t="t" r="r" b="b"/>
              <a:pathLst>
                <a:path w="342" h="340" extrusionOk="0">
                  <a:moveTo>
                    <a:pt x="1" y="1"/>
                  </a:moveTo>
                  <a:lnTo>
                    <a:pt x="1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1723996" y="2942081"/>
              <a:ext cx="10472" cy="10472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" y="1"/>
                  </a:moveTo>
                  <a:lnTo>
                    <a:pt x="1" y="341"/>
                  </a:lnTo>
                  <a:lnTo>
                    <a:pt x="341" y="341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1743378" y="2942081"/>
              <a:ext cx="10441" cy="20332"/>
            </a:xfrm>
            <a:custGeom>
              <a:avLst/>
              <a:gdLst/>
              <a:ahLst/>
              <a:cxnLst/>
              <a:rect l="l" t="t" r="r" b="b"/>
              <a:pathLst>
                <a:path w="341" h="664" extrusionOk="0">
                  <a:moveTo>
                    <a:pt x="0" y="1"/>
                  </a:moveTo>
                  <a:lnTo>
                    <a:pt x="0" y="664"/>
                  </a:lnTo>
                  <a:lnTo>
                    <a:pt x="341" y="664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1743378" y="2969332"/>
              <a:ext cx="10441" cy="10441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1743378" y="2986693"/>
              <a:ext cx="10441" cy="10411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0" y="0"/>
                  </a:moveTo>
                  <a:lnTo>
                    <a:pt x="0" y="339"/>
                  </a:lnTo>
                  <a:lnTo>
                    <a:pt x="341" y="33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1704644" y="2942081"/>
              <a:ext cx="10441" cy="55024"/>
            </a:xfrm>
            <a:custGeom>
              <a:avLst/>
              <a:gdLst/>
              <a:ahLst/>
              <a:cxnLst/>
              <a:rect l="l" t="t" r="r" b="b"/>
              <a:pathLst>
                <a:path w="341" h="1797" extrusionOk="0">
                  <a:moveTo>
                    <a:pt x="0" y="1"/>
                  </a:moveTo>
                  <a:lnTo>
                    <a:pt x="0" y="1796"/>
                  </a:lnTo>
                  <a:lnTo>
                    <a:pt x="341" y="17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1665972" y="2959442"/>
              <a:ext cx="10441" cy="10411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1665972" y="2942081"/>
              <a:ext cx="10441" cy="10472"/>
            </a:xfrm>
            <a:custGeom>
              <a:avLst/>
              <a:gdLst/>
              <a:ahLst/>
              <a:cxnLst/>
              <a:rect l="l" t="t" r="r" b="b"/>
              <a:pathLst>
                <a:path w="341" h="342" extrusionOk="0">
                  <a:moveTo>
                    <a:pt x="0" y="1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1665972" y="2976772"/>
              <a:ext cx="10441" cy="16565"/>
            </a:xfrm>
            <a:custGeom>
              <a:avLst/>
              <a:gdLst/>
              <a:ahLst/>
              <a:cxnLst/>
              <a:rect l="l" t="t" r="r" b="b"/>
              <a:pathLst>
                <a:path w="341" h="541" extrusionOk="0">
                  <a:moveTo>
                    <a:pt x="0" y="0"/>
                  </a:moveTo>
                  <a:lnTo>
                    <a:pt x="0" y="540"/>
                  </a:lnTo>
                  <a:lnTo>
                    <a:pt x="341" y="54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1685324" y="2942081"/>
              <a:ext cx="10411" cy="36989"/>
            </a:xfrm>
            <a:custGeom>
              <a:avLst/>
              <a:gdLst/>
              <a:ahLst/>
              <a:cxnLst/>
              <a:rect l="l" t="t" r="r" b="b"/>
              <a:pathLst>
                <a:path w="340" h="1208" extrusionOk="0">
                  <a:moveTo>
                    <a:pt x="1" y="1"/>
                  </a:moveTo>
                  <a:lnTo>
                    <a:pt x="1" y="1207"/>
                  </a:lnTo>
                  <a:lnTo>
                    <a:pt x="340" y="120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1866528" y="2959013"/>
              <a:ext cx="10472" cy="10441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1" y="0"/>
                  </a:moveTo>
                  <a:lnTo>
                    <a:pt x="1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1866528" y="2976374"/>
              <a:ext cx="10472" cy="10411"/>
            </a:xfrm>
            <a:custGeom>
              <a:avLst/>
              <a:gdLst/>
              <a:ahLst/>
              <a:cxnLst/>
              <a:rect l="l" t="t" r="r" b="b"/>
              <a:pathLst>
                <a:path w="342" h="340" extrusionOk="0">
                  <a:moveTo>
                    <a:pt x="1" y="0"/>
                  </a:moveTo>
                  <a:lnTo>
                    <a:pt x="1" y="339"/>
                  </a:lnTo>
                  <a:lnTo>
                    <a:pt x="341" y="33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1866528" y="2941713"/>
              <a:ext cx="10472" cy="10380"/>
            </a:xfrm>
            <a:custGeom>
              <a:avLst/>
              <a:gdLst/>
              <a:ahLst/>
              <a:cxnLst/>
              <a:rect l="l" t="t" r="r" b="b"/>
              <a:pathLst>
                <a:path w="342" h="339" extrusionOk="0">
                  <a:moveTo>
                    <a:pt x="1" y="0"/>
                  </a:moveTo>
                  <a:lnTo>
                    <a:pt x="1" y="339"/>
                  </a:lnTo>
                  <a:lnTo>
                    <a:pt x="341" y="33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1924551" y="2941713"/>
              <a:ext cx="10472" cy="49788"/>
            </a:xfrm>
            <a:custGeom>
              <a:avLst/>
              <a:gdLst/>
              <a:ahLst/>
              <a:cxnLst/>
              <a:rect l="l" t="t" r="r" b="b"/>
              <a:pathLst>
                <a:path w="342" h="1626" extrusionOk="0">
                  <a:moveTo>
                    <a:pt x="1" y="0"/>
                  </a:moveTo>
                  <a:lnTo>
                    <a:pt x="1" y="1625"/>
                  </a:lnTo>
                  <a:lnTo>
                    <a:pt x="341" y="162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1847177" y="2941713"/>
              <a:ext cx="10441" cy="20332"/>
            </a:xfrm>
            <a:custGeom>
              <a:avLst/>
              <a:gdLst/>
              <a:ahLst/>
              <a:cxnLst/>
              <a:rect l="l" t="t" r="r" b="b"/>
              <a:pathLst>
                <a:path w="341" h="664" extrusionOk="0">
                  <a:moveTo>
                    <a:pt x="0" y="0"/>
                  </a:moveTo>
                  <a:lnTo>
                    <a:pt x="0" y="663"/>
                  </a:lnTo>
                  <a:lnTo>
                    <a:pt x="341" y="66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1847177" y="2986264"/>
              <a:ext cx="10441" cy="10441"/>
            </a:xfrm>
            <a:custGeom>
              <a:avLst/>
              <a:gdLst/>
              <a:ahLst/>
              <a:cxnLst/>
              <a:rect l="l" t="t" r="r" b="b"/>
              <a:pathLst>
                <a:path w="341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4"/>
            <p:cNvSpPr/>
            <p:nvPr/>
          </p:nvSpPr>
          <p:spPr>
            <a:xfrm>
              <a:off x="1847177" y="2968934"/>
              <a:ext cx="10441" cy="10411"/>
            </a:xfrm>
            <a:custGeom>
              <a:avLst/>
              <a:gdLst/>
              <a:ahLst/>
              <a:cxnLst/>
              <a:rect l="l" t="t" r="r" b="b"/>
              <a:pathLst>
                <a:path w="341" h="340" extrusionOk="0">
                  <a:moveTo>
                    <a:pt x="0" y="1"/>
                  </a:moveTo>
                  <a:lnTo>
                    <a:pt x="0" y="340"/>
                  </a:lnTo>
                  <a:lnTo>
                    <a:pt x="341" y="3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885879" y="2941713"/>
              <a:ext cx="10411" cy="27436"/>
            </a:xfrm>
            <a:custGeom>
              <a:avLst/>
              <a:gdLst/>
              <a:ahLst/>
              <a:cxnLst/>
              <a:rect l="l" t="t" r="r" b="b"/>
              <a:pathLst>
                <a:path w="340" h="896" extrusionOk="0">
                  <a:moveTo>
                    <a:pt x="1" y="0"/>
                  </a:moveTo>
                  <a:lnTo>
                    <a:pt x="1" y="895"/>
                  </a:lnTo>
                  <a:lnTo>
                    <a:pt x="340" y="89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905200" y="2941713"/>
              <a:ext cx="10472" cy="10380"/>
            </a:xfrm>
            <a:custGeom>
              <a:avLst/>
              <a:gdLst/>
              <a:ahLst/>
              <a:cxnLst/>
              <a:rect l="l" t="t" r="r" b="b"/>
              <a:pathLst>
                <a:path w="342" h="339" extrusionOk="0">
                  <a:moveTo>
                    <a:pt x="0" y="0"/>
                  </a:moveTo>
                  <a:lnTo>
                    <a:pt x="0" y="339"/>
                  </a:lnTo>
                  <a:lnTo>
                    <a:pt x="341" y="33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905200" y="2976374"/>
              <a:ext cx="10472" cy="16504"/>
            </a:xfrm>
            <a:custGeom>
              <a:avLst/>
              <a:gdLst/>
              <a:ahLst/>
              <a:cxnLst/>
              <a:rect l="l" t="t" r="r" b="b"/>
              <a:pathLst>
                <a:path w="342" h="539" extrusionOk="0">
                  <a:moveTo>
                    <a:pt x="0" y="0"/>
                  </a:moveTo>
                  <a:lnTo>
                    <a:pt x="0" y="539"/>
                  </a:lnTo>
                  <a:lnTo>
                    <a:pt x="341" y="53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905200" y="2959013"/>
              <a:ext cx="10472" cy="10441"/>
            </a:xfrm>
            <a:custGeom>
              <a:avLst/>
              <a:gdLst/>
              <a:ahLst/>
              <a:cxnLst/>
              <a:rect l="l" t="t" r="r" b="b"/>
              <a:pathLst>
                <a:path w="342" h="341" extrusionOk="0">
                  <a:moveTo>
                    <a:pt x="0" y="0"/>
                  </a:moveTo>
                  <a:lnTo>
                    <a:pt x="0" y="341"/>
                  </a:lnTo>
                  <a:lnTo>
                    <a:pt x="341" y="34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A52B30D-B4E8-676E-F08C-4C671CBF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6"/>
          <p:cNvSpPr txBox="1">
            <a:spLocks noGrp="1"/>
          </p:cNvSpPr>
          <p:nvPr>
            <p:ph type="title"/>
          </p:nvPr>
        </p:nvSpPr>
        <p:spPr>
          <a:xfrm>
            <a:off x="0" y="775188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47D617-269C-E65F-3A35-5EAFFFFB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rgbClr val="0070C0"/>
                </a:solidFill>
                <a:latin typeface="Acre Medium" panose="00000600000000000000" pitchFamily="50" charset="0"/>
              </a:rPr>
              <a:t>PROJENİN AMACI </a:t>
            </a:r>
            <a:r>
              <a:rPr lang="tr-TR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: Film izlemek için web sitesi</a:t>
            </a:r>
            <a:endParaRPr dirty="0">
              <a:solidFill>
                <a:schemeClr val="tx1">
                  <a:lumMod val="25000"/>
                  <a:lumOff val="75000"/>
                </a:schemeClr>
              </a:solidFill>
              <a:latin typeface="Acre Medium" panose="00000600000000000000" pitchFamily="50" charset="0"/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0" y="1174500"/>
            <a:ext cx="9144000" cy="4054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  <a:t>                      PROJE GEREKSİNİMLERİ</a:t>
            </a:r>
          </a:p>
          <a:p>
            <a:pPr marL="0" indent="0">
              <a:buNone/>
            </a:pPr>
            <a:r>
              <a:rPr lang="en-US" sz="2000" dirty="0">
                <a:latin typeface="Acre Medium" panose="00000600000000000000" pitchFamily="50" charset="0"/>
              </a:rPr>
              <a:t>                              </a:t>
            </a:r>
          </a:p>
          <a:p>
            <a:pPr marL="342900" indent="-342900"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 err="1">
                <a:solidFill>
                  <a:srgbClr val="0070C0"/>
                </a:solidFill>
                <a:latin typeface="Acre Medium" panose="00000600000000000000" pitchFamily="50" charset="0"/>
              </a:rPr>
              <a:t>Kullan</a:t>
            </a:r>
            <a:r>
              <a:rPr lang="tr-TR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ı</a:t>
            </a:r>
            <a:r>
              <a:rPr lang="en-US" sz="2400" b="1" dirty="0" err="1">
                <a:solidFill>
                  <a:srgbClr val="0070C0"/>
                </a:solidFill>
                <a:latin typeface="Acre Medium" panose="00000600000000000000" pitchFamily="50" charset="0"/>
              </a:rPr>
              <a:t>lan</a:t>
            </a:r>
            <a:r>
              <a:rPr lang="en-US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cre Medium" panose="00000600000000000000" pitchFamily="50" charset="0"/>
              </a:rPr>
              <a:t>diller</a:t>
            </a:r>
            <a:r>
              <a:rPr lang="en-US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 </a:t>
            </a:r>
            <a:r>
              <a:rPr lang="tr-TR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&amp; f</a:t>
            </a:r>
            <a:r>
              <a:rPr lang="en-US" sz="2400" b="1" dirty="0" err="1">
                <a:solidFill>
                  <a:srgbClr val="0070C0"/>
                </a:solidFill>
                <a:latin typeface="Acre Medium" panose="00000600000000000000" pitchFamily="50" charset="0"/>
              </a:rPr>
              <a:t>ramework</a:t>
            </a:r>
            <a:r>
              <a:rPr lang="tr-TR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’lar </a:t>
            </a:r>
            <a:r>
              <a:rPr 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:</a:t>
            </a:r>
            <a:r>
              <a:rPr lang="en-US" sz="2000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HTML , CSS , SASS , LARAVEL  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25000"/>
                  <a:lumOff val="75000"/>
                </a:schemeClr>
              </a:solidFill>
              <a:latin typeface="Acre Medium" panose="00000600000000000000" pitchFamily="50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                                                         JAVASCRIPT , AJAX , J</a:t>
            </a:r>
            <a:r>
              <a:rPr lang="en-US" sz="2000" b="1" i="0" dirty="0"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Acre Medium" panose="00000600000000000000" pitchFamily="50" charset="0"/>
              </a:rPr>
              <a:t>QUERY </a:t>
            </a:r>
            <a:r>
              <a:rPr lang="en-US" sz="2000" b="1" i="0" dirty="0">
                <a:solidFill>
                  <a:schemeClr val="tx1">
                    <a:lumMod val="25000"/>
                    <a:lumOff val="75000"/>
                  </a:schemeClr>
                </a:solidFill>
                <a:effectLst/>
                <a:latin typeface="Bookman Old Style" panose="02050604050505020204" pitchFamily="18" charset="0"/>
              </a:rPr>
              <a:t>.</a:t>
            </a:r>
            <a:endParaRPr lang="en-US" sz="2000" b="1" dirty="0">
              <a:solidFill>
                <a:schemeClr val="tx1">
                  <a:lumMod val="25000"/>
                  <a:lumOff val="75000"/>
                </a:schemeClr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dk2"/>
              </a:solidFill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Text edidtor </a:t>
            </a:r>
            <a:r>
              <a:rPr lang="pt-BR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:</a:t>
            </a:r>
            <a:r>
              <a:rPr lang="pt-BR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pt-BR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Visual studio code </a:t>
            </a:r>
            <a:r>
              <a:rPr lang="pt-BR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dk2"/>
              </a:solidFill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tx1">
                  <a:lumMod val="25000"/>
                  <a:lumOff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Acre Medium" panose="00000600000000000000" pitchFamily="50" charset="0"/>
              </a:rPr>
              <a:t>Database</a:t>
            </a:r>
            <a:r>
              <a:rPr lang="en-US" sz="3200" b="1" dirty="0">
                <a:latin typeface="Acre Medium" panose="00000600000000000000" pitchFamily="50" charset="0"/>
              </a:rPr>
              <a:t> </a:t>
            </a:r>
            <a:r>
              <a:rPr lang="en-US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: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phpMyAdmin , </a:t>
            </a:r>
            <a:r>
              <a:rPr lang="en-US" sz="20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xampp</a:t>
            </a:r>
            <a:r>
              <a:rPr lang="en-US" sz="20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1800" dirty="0">
                <a:solidFill>
                  <a:schemeClr val="tx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.</a:t>
            </a:r>
            <a:endParaRPr lang="en-US" sz="1800" dirty="0">
              <a:solidFill>
                <a:schemeClr val="tx1">
                  <a:lumMod val="25000"/>
                  <a:lumOff val="75000"/>
                </a:schemeClr>
              </a:solidFill>
              <a:latin typeface="Bookman Old Style" panose="02050604050505020204" pitchFamily="18" charset="0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2" name="Google Shape;327;p48">
            <a:extLst>
              <a:ext uri="{FF2B5EF4-FFF2-40B4-BE49-F238E27FC236}">
                <a16:creationId xmlns:a16="http://schemas.microsoft.com/office/drawing/2014/main" id="{5ABF1552-E2CA-844B-5865-7DA7A57B1533}"/>
              </a:ext>
            </a:extLst>
          </p:cNvPr>
          <p:cNvCxnSpPr>
            <a:cxnSpLocks/>
          </p:cNvCxnSpPr>
          <p:nvPr/>
        </p:nvCxnSpPr>
        <p:spPr>
          <a:xfrm>
            <a:off x="2941983" y="1853153"/>
            <a:ext cx="3399182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55B6-36A8-A3B6-8972-89D1C0A6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0" y="2644509"/>
            <a:ext cx="4360200" cy="917841"/>
          </a:xfrm>
        </p:spPr>
        <p:txBody>
          <a:bodyPr/>
          <a:lstStyle/>
          <a:p>
            <a:r>
              <a:rPr lang="en-US" dirty="0" err="1">
                <a:solidFill>
                  <a:srgbClr val="652C2B"/>
                </a:solidFill>
                <a:latin typeface="Algerian" panose="04020705040A02060702" pitchFamily="82" charset="0"/>
              </a:rPr>
              <a:t>bazı</a:t>
            </a:r>
            <a:r>
              <a:rPr lang="en-US" dirty="0">
                <a:solidFill>
                  <a:srgbClr val="652C2B"/>
                </a:solidFill>
                <a:latin typeface="Algerian" panose="04020705040A02060702" pitchFamily="82" charset="0"/>
              </a:rPr>
              <a:t> </a:t>
            </a:r>
            <a:r>
              <a:rPr lang="en-US" dirty="0" err="1">
                <a:solidFill>
                  <a:srgbClr val="652C2B"/>
                </a:solidFill>
                <a:latin typeface="Algerian" panose="04020705040A02060702" pitchFamily="82" charset="0"/>
              </a:rPr>
              <a:t>kodlar</a:t>
            </a:r>
            <a:endParaRPr lang="ar-SY" dirty="0">
              <a:solidFill>
                <a:srgbClr val="652C2B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B5975-43F0-228E-360D-A5613236A62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5023" y="343052"/>
            <a:ext cx="1902577" cy="1530300"/>
          </a:xfrm>
        </p:spPr>
        <p:txBody>
          <a:bodyPr/>
          <a:lstStyle/>
          <a:p>
            <a:r>
              <a:rPr lang="en-US" dirty="0">
                <a:solidFill>
                  <a:srgbClr val="8A7974"/>
                </a:solidFill>
              </a:rPr>
              <a:t>03</a:t>
            </a:r>
            <a:endParaRPr lang="ar-SY" dirty="0">
              <a:solidFill>
                <a:srgbClr val="8A79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89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4E44DD-CE63-AF6D-7258-C824CE02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64B45-6317-DFBE-CB1D-CCABE9BF8CC1}"/>
              </a:ext>
            </a:extLst>
          </p:cNvPr>
          <p:cNvSpPr txBox="1"/>
          <p:nvPr/>
        </p:nvSpPr>
        <p:spPr>
          <a:xfrm>
            <a:off x="5759450" y="412750"/>
            <a:ext cx="21780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err="1">
                <a:solidFill>
                  <a:srgbClr val="7030A0"/>
                </a:solidFill>
                <a:latin typeface="Acre Medium" panose="00000600000000000000" pitchFamily="50" charset="0"/>
              </a:rPr>
              <a:t>welcomecontroller</a:t>
            </a:r>
            <a:endParaRPr lang="ar-SY" sz="1800" dirty="0">
              <a:solidFill>
                <a:srgbClr val="7030A0"/>
              </a:solidFill>
              <a:latin typeface="Acre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34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F9BF52-99C7-3079-35C0-B7F4D109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EA877F-32C4-4684-E0FF-0B523869A772}"/>
              </a:ext>
            </a:extLst>
          </p:cNvPr>
          <p:cNvSpPr txBox="1"/>
          <p:nvPr/>
        </p:nvSpPr>
        <p:spPr>
          <a:xfrm>
            <a:off x="6394450" y="990600"/>
            <a:ext cx="13589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err="1">
                <a:solidFill>
                  <a:srgbClr val="7030A0"/>
                </a:solidFill>
                <a:latin typeface="Acre Medium" panose="00000600000000000000" pitchFamily="50" charset="0"/>
              </a:rPr>
              <a:t>Web.php</a:t>
            </a:r>
            <a:endParaRPr lang="ar-SY" sz="1800" dirty="0">
              <a:solidFill>
                <a:srgbClr val="7030A0"/>
              </a:solidFill>
              <a:latin typeface="Acre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9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77EEC-3BC4-AC21-AC41-3CEF33C1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80C0E-6D8D-2D86-FDD6-ABC30A88662B}"/>
              </a:ext>
            </a:extLst>
          </p:cNvPr>
          <p:cNvSpPr txBox="1"/>
          <p:nvPr/>
        </p:nvSpPr>
        <p:spPr>
          <a:xfrm>
            <a:off x="7200900" y="3168650"/>
            <a:ext cx="984250" cy="368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err="1">
                <a:solidFill>
                  <a:srgbClr val="7030A0"/>
                </a:solidFill>
                <a:latin typeface="Acre Medium" panose="00000600000000000000" pitchFamily="50" charset="0"/>
              </a:rPr>
              <a:t>filterler</a:t>
            </a:r>
            <a:endParaRPr lang="ar-SY" sz="1800" dirty="0">
              <a:solidFill>
                <a:srgbClr val="7030A0"/>
              </a:solidFill>
              <a:latin typeface="Acre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2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49B289-3EEF-7AFB-3C60-C77862E0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D5124-A956-BC9A-0D70-1EC2FF78F466}"/>
              </a:ext>
            </a:extLst>
          </p:cNvPr>
          <p:cNvSpPr txBox="1"/>
          <p:nvPr/>
        </p:nvSpPr>
        <p:spPr>
          <a:xfrm>
            <a:off x="6591300" y="704850"/>
            <a:ext cx="13843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cre Medium" panose="00000600000000000000" pitchFamily="50" charset="0"/>
              </a:rPr>
              <a:t>Ana </a:t>
            </a:r>
            <a:r>
              <a:rPr lang="en-US" sz="1800" dirty="0" err="1">
                <a:solidFill>
                  <a:srgbClr val="7030A0"/>
                </a:solidFill>
                <a:latin typeface="Acre Medium" panose="00000600000000000000" pitchFamily="50" charset="0"/>
              </a:rPr>
              <a:t>sayfa</a:t>
            </a:r>
            <a:endParaRPr lang="ar-SY" sz="1800" dirty="0">
              <a:solidFill>
                <a:srgbClr val="7030A0"/>
              </a:solidFill>
              <a:latin typeface="Acre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5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7"/>
          <p:cNvSpPr txBox="1">
            <a:spLocks noGrp="1"/>
          </p:cNvSpPr>
          <p:nvPr>
            <p:ph type="subTitle" idx="6"/>
          </p:nvPr>
        </p:nvSpPr>
        <p:spPr>
          <a:xfrm>
            <a:off x="5607480" y="2761656"/>
            <a:ext cx="3362986" cy="705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652C2B"/>
                </a:solidFill>
                <a:latin typeface="Algerian" panose="04020705040A02060702" pitchFamily="82" charset="0"/>
              </a:rPr>
              <a:t>DATABASE</a:t>
            </a:r>
            <a:endParaRPr sz="4400" b="1" dirty="0">
              <a:solidFill>
                <a:srgbClr val="652C2B"/>
              </a:solidFill>
              <a:latin typeface="Algerian" panose="04020705040A02060702" pitchFamily="82" charset="0"/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6451600" y="539998"/>
            <a:ext cx="1964886" cy="14890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8A7974"/>
                </a:solidFill>
                <a:latin typeface="Cinzel" panose="020B0604020202020204" charset="0"/>
              </a:rPr>
              <a:t>04</a:t>
            </a:r>
            <a:endParaRPr sz="11000" b="1" dirty="0">
              <a:solidFill>
                <a:srgbClr val="8A7974"/>
              </a:solidFill>
              <a:latin typeface="Cinzel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2E8F76-FE54-C830-6928-DBDFEB9A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1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2710-C398-A4C5-B8F6-F4D91017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  <a:t>  </a:t>
            </a:r>
            <a:b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</a:br>
            <a:b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</a:br>
            <a: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  <a:t> </a:t>
            </a:r>
            <a:r>
              <a:rPr lang="en-US" sz="3000" dirty="0">
                <a:solidFill>
                  <a:srgbClr val="0070C0"/>
                </a:solidFill>
                <a:latin typeface="Acre Medium" panose="00000600000000000000" pitchFamily="50" charset="0"/>
              </a:rPr>
              <a:t>MOTİVASYON :</a:t>
            </a:r>
            <a:b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</a:br>
            <a:b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</a:br>
            <a:br>
              <a:rPr lang="en-US" sz="2800" dirty="0">
                <a:solidFill>
                  <a:srgbClr val="0070C0"/>
                </a:solidFill>
                <a:latin typeface="Acre Medium" panose="00000600000000000000" pitchFamily="50" charset="0"/>
              </a:rPr>
            </a:b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Film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izleme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sitesi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kullanıcıların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farklı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  </a:t>
            </a:r>
            <a:b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</a:b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filmleri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çevrimiçi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izleyerek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farklı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filmler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izlemelerini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   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sağlayan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ve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izlenebilir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çok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çeşitli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farklı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filmler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içeren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, İnternet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üzerindeki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bir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 web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sitesidir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Acre Medium" panose="00000600000000000000" pitchFamily="50" charset="0"/>
              </a:rPr>
              <a:t>.</a:t>
            </a:r>
            <a:endParaRPr lang="ar-SY" sz="2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5F2E1-8C2A-5A8F-5F45-245319121C8C}"/>
              </a:ext>
            </a:extLst>
          </p:cNvPr>
          <p:cNvCxnSpPr/>
          <p:nvPr/>
        </p:nvCxnSpPr>
        <p:spPr>
          <a:xfrm>
            <a:off x="238539" y="1480930"/>
            <a:ext cx="25941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1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ECE95E-426E-E62B-EE6F-203DF9A80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Acre Medium" panose="00000600000000000000" pitchFamily="50" charset="0"/>
              </a:rPr>
              <a:t>Proje</a:t>
            </a:r>
            <a:r>
              <a:rPr lang="en-US" sz="2400" dirty="0">
                <a:solidFill>
                  <a:srgbClr val="0070C0"/>
                </a:solidFill>
                <a:latin typeface="Acre Medium" panose="00000600000000000000" pitchFamily="50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Acre Medium" panose="00000600000000000000" pitchFamily="50" charset="0"/>
              </a:rPr>
              <a:t>özellikleri</a:t>
            </a:r>
            <a:r>
              <a:rPr lang="en-US" sz="2400" dirty="0">
                <a:solidFill>
                  <a:srgbClr val="0070C0"/>
                </a:solidFill>
                <a:latin typeface="Acre Medium" panose="00000600000000000000" pitchFamily="50" charset="0"/>
              </a:rPr>
              <a:t> :</a:t>
            </a:r>
            <a:endParaRPr lang="ar-SY" sz="2400" dirty="0">
              <a:solidFill>
                <a:srgbClr val="0070C0"/>
              </a:solidFill>
              <a:latin typeface="Acre Medium" panose="00000600000000000000" pitchFamily="50" charset="0"/>
            </a:endParaRPr>
          </a:p>
          <a:p>
            <a:endParaRPr lang="en-US" dirty="0"/>
          </a:p>
          <a:p>
            <a:endParaRPr lang="en-US" dirty="0"/>
          </a:p>
          <a:p>
            <a:pPr marL="425450" indent="-285750"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70C0"/>
                </a:solidFill>
              </a:rPr>
              <a:t>Kolay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Gezinme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Kullanıcıların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izlenebilecek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birçok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film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arasında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kolayca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gezinmesini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sağlar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425450" indent="-285750"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4254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425450" indent="-285750"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70C0"/>
                </a:solidFill>
              </a:rPr>
              <a:t>Çeşitlilik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Görünümü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Kullanıcıların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izleyebilecekleri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çok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çeşitli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filmlerin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keyfini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çıkarmasına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olanak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tanır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425450" indent="-285750"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254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425450" indent="-285750"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70C0"/>
                </a:solidFill>
              </a:rPr>
              <a:t>Süre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Sınırı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Kullanıcıların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izleme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süresini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kontrol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etmesine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ve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birden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çok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video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arasında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kolayca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geçiş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yapmasına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olanak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tanır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4254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254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425450" indent="-285750"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70C0"/>
                </a:solidFill>
              </a:rPr>
              <a:t>Sırala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Sınıflandır</a:t>
            </a:r>
            <a:r>
              <a:rPr lang="en-US" sz="1800" dirty="0">
                <a:solidFill>
                  <a:srgbClr val="0070C0"/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Kullanıcıların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içeriği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türe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ada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derecelendirmeye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ve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yıla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göre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aramasına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ve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sıralamasına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olanak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tanır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ar-SY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8E3F7B-409D-9D00-FA40-415F8A5A1261}"/>
              </a:ext>
            </a:extLst>
          </p:cNvPr>
          <p:cNvCxnSpPr/>
          <p:nvPr/>
        </p:nvCxnSpPr>
        <p:spPr>
          <a:xfrm>
            <a:off x="248478" y="4870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26F0-7B85-6956-DE3D-88E60134D283}"/>
              </a:ext>
            </a:extLst>
          </p:cNvPr>
          <p:cNvCxnSpPr/>
          <p:nvPr/>
        </p:nvCxnSpPr>
        <p:spPr>
          <a:xfrm>
            <a:off x="298174" y="566530"/>
            <a:ext cx="19480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652C2B"/>
                </a:solidFill>
                <a:latin typeface="Algerian" panose="04020705040A02060702" pitchFamily="82" charset="0"/>
              </a:rPr>
              <a:t>GUI</a:t>
            </a:r>
            <a:br>
              <a:rPr lang="en-US" sz="4400" dirty="0">
                <a:solidFill>
                  <a:srgbClr val="652C2B"/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rgbClr val="652C2B"/>
                </a:solidFill>
                <a:latin typeface="Algerian" panose="04020705040A02060702" pitchFamily="82" charset="0"/>
              </a:rPr>
              <a:t>TASARIM</a:t>
            </a:r>
            <a:endParaRPr dirty="0">
              <a:solidFill>
                <a:srgbClr val="652C2B"/>
              </a:solidFill>
              <a:latin typeface="Algerian" panose="04020705040A02060702" pitchFamily="82" charset="0"/>
            </a:endParaRPr>
          </a:p>
        </p:txBody>
      </p:sp>
      <p:sp>
        <p:nvSpPr>
          <p:cNvPr id="227" name="Google Shape;227;p38"/>
          <p:cNvSpPr txBox="1">
            <a:spLocks noGrp="1"/>
          </p:cNvSpPr>
          <p:nvPr>
            <p:ph type="title" idx="2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A7974"/>
                </a:solidFill>
              </a:rPr>
              <a:t>01</a:t>
            </a:r>
            <a:endParaRPr dirty="0">
              <a:solidFill>
                <a:srgbClr val="8A79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344B07-66C3-1477-86E1-8A008ADB5225}"/>
              </a:ext>
            </a:extLst>
          </p:cNvPr>
          <p:cNvSpPr txBox="1"/>
          <p:nvPr/>
        </p:nvSpPr>
        <p:spPr>
          <a:xfrm>
            <a:off x="0" y="79511"/>
            <a:ext cx="9144000" cy="553997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i="1" dirty="0">
                <a:solidFill>
                  <a:srgbClr val="B76747"/>
                </a:solidFill>
                <a:latin typeface="Algerian" panose="04020705040A02060702" pitchFamily="82" charset="0"/>
              </a:rPr>
              <a:t>Ana </a:t>
            </a:r>
            <a:r>
              <a:rPr lang="en-US" sz="3600" b="1" i="1" dirty="0" err="1">
                <a:solidFill>
                  <a:srgbClr val="B76747"/>
                </a:solidFill>
                <a:latin typeface="Algerian" panose="04020705040A02060702" pitchFamily="82" charset="0"/>
              </a:rPr>
              <a:t>Sayfa</a:t>
            </a:r>
            <a:r>
              <a:rPr lang="en-US" sz="3600" b="1" i="1" dirty="0">
                <a:solidFill>
                  <a:srgbClr val="B76747"/>
                </a:solidFill>
                <a:latin typeface="Algerian" panose="04020705040A02060702" pitchFamily="82" charset="0"/>
              </a:rPr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B76747"/>
              </a:buClr>
              <a:buFont typeface="Wingdings" panose="05000000000000000000" pitchFamily="2" charset="2"/>
              <a:buChar char="v"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Filmleri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ve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her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özelliklerini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görüntüler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(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adı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,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açıklaması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,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reytingi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ve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tr-TR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çıkış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yılı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)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Acre Medium" panose="00000600000000000000" pitchFamily="50" charset="0"/>
            </a:endParaRPr>
          </a:p>
          <a:p>
            <a:pPr marL="342900" indent="-342900">
              <a:buClr>
                <a:srgbClr val="B76747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(Watch Now)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butonu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var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ona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tıklayınca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sizi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film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izleme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sayfasına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götürüyor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Acre Medium" panose="00000600000000000000" pitchFamily="50" charset="0"/>
            </a:endParaRPr>
          </a:p>
          <a:p>
            <a:pPr marL="342900" indent="-342900">
              <a:buClr>
                <a:srgbClr val="B76747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Bir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buton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(Add to Favorite)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vardır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,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üzerine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tıklandığında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film her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kullanıcı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için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favori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filmler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sayfasına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eklenir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bg1">
                  <a:lumMod val="85000"/>
                </a:schemeClr>
              </a:solidFill>
              <a:latin typeface="Acre Medium" panose="00000600000000000000" pitchFamily="50" charset="0"/>
            </a:endParaRPr>
          </a:p>
          <a:p>
            <a:pPr marL="342900" indent="-342900">
              <a:buClr>
                <a:srgbClr val="B76747"/>
              </a:buClr>
              <a:buFont typeface="Wingdings" panose="05000000000000000000" pitchFamily="2" charset="2"/>
              <a:buChar char="v"/>
            </a:pPr>
            <a:r>
              <a:rPr lang="nn-NO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 türleri (Catagorise) listesi var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, (Action, Drama, Fiction... vs)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ve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her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tür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için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, her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tür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için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tüm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filmleri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görüntülemek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üzere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bir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(See All)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buton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vardır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30C1B5-47C1-A538-240F-3B46618B4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dirty="0"/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1" dirty="0" err="1">
                <a:latin typeface="Acre Medium" panose="00000600000000000000" pitchFamily="50" charset="0"/>
              </a:rPr>
              <a:t>Doğrudan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bir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arama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vardır</a:t>
            </a:r>
            <a:r>
              <a:rPr lang="en-US" sz="2000" b="1" dirty="0">
                <a:latin typeface="Acre Medium" panose="00000600000000000000" pitchFamily="50" charset="0"/>
              </a:rPr>
              <a:t>: </a:t>
            </a:r>
            <a:r>
              <a:rPr lang="en-US" sz="2000" b="1" dirty="0" err="1">
                <a:latin typeface="Acre Medium" panose="00000600000000000000" pitchFamily="50" charset="0"/>
              </a:rPr>
              <a:t>arama</a:t>
            </a:r>
            <a:r>
              <a:rPr lang="en-US" sz="2000" b="1" dirty="0">
                <a:latin typeface="Acre Medium" panose="00000600000000000000" pitchFamily="50" charset="0"/>
              </a:rPr>
              <a:t> (film </a:t>
            </a:r>
            <a:r>
              <a:rPr lang="en-US" sz="2000" b="1" dirty="0" err="1">
                <a:latin typeface="Acre Medium" panose="00000600000000000000" pitchFamily="50" charset="0"/>
              </a:rPr>
              <a:t>adı</a:t>
            </a:r>
            <a:r>
              <a:rPr lang="en-US" sz="2000" b="1" dirty="0">
                <a:latin typeface="Acre Medium" panose="00000600000000000000" pitchFamily="50" charset="0"/>
              </a:rPr>
              <a:t>, film </a:t>
            </a:r>
            <a:r>
              <a:rPr lang="en-US" sz="2000" b="1" dirty="0" err="1">
                <a:latin typeface="Acre Medium" panose="00000600000000000000" pitchFamily="50" charset="0"/>
              </a:rPr>
              <a:t>reytingi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ve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gösterildiği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yıl</a:t>
            </a:r>
            <a:r>
              <a:rPr lang="en-US" sz="2000" b="1" dirty="0">
                <a:latin typeface="Acre Medium" panose="00000600000000000000" pitchFamily="50" charset="0"/>
              </a:rPr>
              <a:t>) </a:t>
            </a:r>
            <a:r>
              <a:rPr lang="en-US" sz="2000" b="1" dirty="0" err="1">
                <a:latin typeface="Acre Medium" panose="00000600000000000000" pitchFamily="50" charset="0"/>
              </a:rPr>
              <a:t>ile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gerçekleştirilir</a:t>
            </a:r>
            <a:r>
              <a:rPr lang="en-US" sz="2000" b="1" dirty="0">
                <a:latin typeface="Acre Medium" panose="00000600000000000000" pitchFamily="50" charset="0"/>
              </a:rPr>
              <a:t>.</a:t>
            </a: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1" dirty="0">
                <a:latin typeface="Acre Medium" panose="00000600000000000000" pitchFamily="50" charset="0"/>
              </a:rPr>
              <a:t>Film </a:t>
            </a:r>
            <a:r>
              <a:rPr lang="en-US" sz="2000" b="1" dirty="0" err="1">
                <a:latin typeface="Acre Medium" panose="00000600000000000000" pitchFamily="50" charset="0"/>
              </a:rPr>
              <a:t>türleri</a:t>
            </a:r>
            <a:r>
              <a:rPr lang="en-US" sz="2000" b="1" dirty="0">
                <a:latin typeface="Acre Medium" panose="00000600000000000000" pitchFamily="50" charset="0"/>
              </a:rPr>
              <a:t> 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cre Medium" panose="00000600000000000000" pitchFamily="50" charset="0"/>
              </a:rPr>
              <a:t>Action, Drama, Fiction... vs</a:t>
            </a:r>
            <a:r>
              <a:rPr lang="en-US" sz="2000" b="1" dirty="0">
                <a:latin typeface="Acre Medium" panose="00000600000000000000" pitchFamily="50" charset="0"/>
              </a:rPr>
              <a:t>) </a:t>
            </a:r>
            <a:r>
              <a:rPr lang="en-US" sz="2000" b="1" dirty="0" err="1">
                <a:latin typeface="Acre Medium" panose="00000600000000000000" pitchFamily="50" charset="0"/>
              </a:rPr>
              <a:t>için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seçilen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tür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için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bir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filtre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vardır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ve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bu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türdeki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tüm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filmleri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gösterir</a:t>
            </a:r>
            <a:r>
              <a:rPr lang="en-US" sz="2000" b="1" dirty="0">
                <a:latin typeface="Acre Medium" panose="00000600000000000000" pitchFamily="50" charset="0"/>
              </a:rPr>
              <a:t>.</a:t>
            </a: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1" dirty="0" err="1">
                <a:latin typeface="Acre Medium" panose="00000600000000000000" pitchFamily="50" charset="0"/>
              </a:rPr>
              <a:t>Ve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türü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seçtikten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sonra</a:t>
            </a:r>
            <a:r>
              <a:rPr lang="en-US" sz="2000" b="1" dirty="0">
                <a:latin typeface="Acre Medium" panose="00000600000000000000" pitchFamily="50" charset="0"/>
              </a:rPr>
              <a:t>, </a:t>
            </a:r>
            <a:r>
              <a:rPr lang="en-US" sz="2000" b="1" dirty="0" err="1">
                <a:latin typeface="Acre Medium" panose="00000600000000000000" pitchFamily="50" charset="0"/>
              </a:rPr>
              <a:t>doğrudan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aramada</a:t>
            </a:r>
            <a:r>
              <a:rPr lang="en-US" sz="2000" b="1" dirty="0">
                <a:latin typeface="Acre Medium" panose="00000600000000000000" pitchFamily="50" charset="0"/>
              </a:rPr>
              <a:t> (film </a:t>
            </a:r>
            <a:r>
              <a:rPr lang="en-US" sz="2000" b="1" dirty="0" err="1">
                <a:latin typeface="Acre Medium" panose="00000600000000000000" pitchFamily="50" charset="0"/>
              </a:rPr>
              <a:t>adı</a:t>
            </a:r>
            <a:r>
              <a:rPr lang="en-US" sz="2000" b="1" dirty="0">
                <a:latin typeface="Acre Medium" panose="00000600000000000000" pitchFamily="50" charset="0"/>
              </a:rPr>
              <a:t>, film </a:t>
            </a:r>
            <a:r>
              <a:rPr lang="en-US" sz="2000" b="1" dirty="0" err="1">
                <a:latin typeface="Acre Medium" panose="00000600000000000000" pitchFamily="50" charset="0"/>
              </a:rPr>
              <a:t>reytingi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ve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filmin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gösterildiği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yıl</a:t>
            </a:r>
            <a:r>
              <a:rPr lang="en-US" sz="2000" b="1" dirty="0">
                <a:latin typeface="Acre Medium" panose="00000600000000000000" pitchFamily="50" charset="0"/>
              </a:rPr>
              <a:t>) </a:t>
            </a:r>
            <a:r>
              <a:rPr lang="en-US" sz="2000" b="1" dirty="0" err="1">
                <a:latin typeface="Acre Medium" panose="00000600000000000000" pitchFamily="50" charset="0"/>
              </a:rPr>
              <a:t>ile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arama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yapabiliriz.Bize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yalnızca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bu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türle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ilgili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filmleri</a:t>
            </a:r>
            <a:r>
              <a:rPr lang="en-US" sz="2000" b="1" dirty="0">
                <a:latin typeface="Acre Medium" panose="00000600000000000000" pitchFamily="50" charset="0"/>
              </a:rPr>
              <a:t> </a:t>
            </a:r>
            <a:r>
              <a:rPr lang="en-US" sz="2000" b="1" dirty="0" err="1">
                <a:latin typeface="Acre Medium" panose="00000600000000000000" pitchFamily="50" charset="0"/>
              </a:rPr>
              <a:t>gösterecektir</a:t>
            </a:r>
            <a:r>
              <a:rPr lang="en-US" sz="2000" b="1" dirty="0">
                <a:latin typeface="Acre Medium" panose="00000600000000000000" pitchFamily="50" charset="0"/>
              </a:rPr>
              <a:t>.</a:t>
            </a:r>
            <a:endParaRPr lang="ar-SY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ar-SY" sz="2000" b="1" dirty="0">
              <a:latin typeface="Acre Medium" panose="00000600000000000000" pitchFamily="50" charset="0"/>
            </a:endParaRPr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ar-SY" dirty="0"/>
          </a:p>
          <a:p>
            <a:pPr algn="l">
              <a:buClr>
                <a:srgbClr val="B76747"/>
              </a:buClr>
              <a:buSzPct val="100000"/>
              <a:buFont typeface="Wingdings" panose="05000000000000000000" pitchFamily="2" charset="2"/>
              <a:buChar char="v"/>
            </a:pP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99351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17CB0-D1CC-6E81-7F76-2B08FF6B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6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14377-E74B-DBBA-BDF5-E0378589C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389</Words>
  <Application>Microsoft Office PowerPoint</Application>
  <PresentationFormat>On-screen Show (16:9)</PresentationFormat>
  <Paragraphs>75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Acre Medium</vt:lpstr>
      <vt:lpstr>Inter</vt:lpstr>
      <vt:lpstr>Cinzel</vt:lpstr>
      <vt:lpstr>Wingdings</vt:lpstr>
      <vt:lpstr>Algerian</vt:lpstr>
      <vt:lpstr>Jua</vt:lpstr>
      <vt:lpstr>Bookman Old Style</vt:lpstr>
      <vt:lpstr>Arial</vt:lpstr>
      <vt:lpstr>Sci-fi Short Film Pitch Deck by Slidesgo</vt:lpstr>
      <vt:lpstr>Netflixify</vt:lpstr>
      <vt:lpstr>PROJENİN AMACI : Film izlemek için web sitesi</vt:lpstr>
      <vt:lpstr>     MOTİVASYON :   Film izleme sitesi, kullanıcıların farklı    filmleri çevrimiçi izleyerek farklı filmler izlemelerini     sağlayan ve izlenebilir çok çeşitli farklı filmler içeren, İnternet üzerindeki bir web sitesidir.</vt:lpstr>
      <vt:lpstr>PowerPoint Presentation</vt:lpstr>
      <vt:lpstr>GUI TASARIM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bazı kodlar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Netflixify</dc:title>
  <dc:creator>MuhammedRamadan</dc:creator>
  <cp:lastModifiedBy>Muhammed</cp:lastModifiedBy>
  <cp:revision>5</cp:revision>
  <dcterms:modified xsi:type="dcterms:W3CDTF">2022-12-31T01:53:08Z</dcterms:modified>
</cp:coreProperties>
</file>